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88163" cy="96234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F4411"/>
    <a:srgbClr val="A9130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4" autoAdjust="0"/>
    <p:restoredTop sz="94714" autoAdjust="0"/>
  </p:normalViewPr>
  <p:slideViewPr>
    <p:cSldViewPr>
      <p:cViewPr>
        <p:scale>
          <a:sx n="98" d="100"/>
          <a:sy n="98" d="100"/>
        </p:scale>
        <p:origin x="-76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84871" cy="481171"/>
          </a:xfrm>
          <a:prstGeom prst="rect">
            <a:avLst/>
          </a:prstGeom>
        </p:spPr>
        <p:txBody>
          <a:bodyPr vert="horz" lIns="94340" tIns="47170" rIns="94340" bIns="4717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01698" y="1"/>
            <a:ext cx="2984871" cy="481171"/>
          </a:xfrm>
          <a:prstGeom prst="rect">
            <a:avLst/>
          </a:prstGeom>
        </p:spPr>
        <p:txBody>
          <a:bodyPr vert="horz" lIns="94340" tIns="47170" rIns="94340" bIns="47170" rtlCol="0"/>
          <a:lstStyle>
            <a:lvl1pPr algn="r">
              <a:defRPr sz="1200"/>
            </a:lvl1pPr>
          </a:lstStyle>
          <a:p>
            <a:fld id="{998756A0-3F6F-42F9-A513-F5A9077D3810}" type="datetimeFigureOut">
              <a:rPr lang="ru-RU" smtClean="0"/>
              <a:pPr/>
              <a:t>20.10.2010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038225" y="722313"/>
            <a:ext cx="4811713" cy="3608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340" tIns="47170" rIns="94340" bIns="4717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817" y="4571128"/>
            <a:ext cx="5510530" cy="4330541"/>
          </a:xfrm>
          <a:prstGeom prst="rect">
            <a:avLst/>
          </a:prstGeom>
        </p:spPr>
        <p:txBody>
          <a:bodyPr vert="horz" lIns="94340" tIns="47170" rIns="94340" bIns="4717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140585"/>
            <a:ext cx="2984871" cy="481171"/>
          </a:xfrm>
          <a:prstGeom prst="rect">
            <a:avLst/>
          </a:prstGeom>
        </p:spPr>
        <p:txBody>
          <a:bodyPr vert="horz" lIns="94340" tIns="47170" rIns="94340" bIns="4717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01698" y="9140585"/>
            <a:ext cx="2984871" cy="481171"/>
          </a:xfrm>
          <a:prstGeom prst="rect">
            <a:avLst/>
          </a:prstGeom>
        </p:spPr>
        <p:txBody>
          <a:bodyPr vert="horz" lIns="94340" tIns="47170" rIns="94340" bIns="47170" rtlCol="0" anchor="b"/>
          <a:lstStyle>
            <a:lvl1pPr algn="r">
              <a:defRPr sz="1200"/>
            </a:lvl1pPr>
          </a:lstStyle>
          <a:p>
            <a:fld id="{1A16757A-19CD-4CCF-9C3F-D8E45BDA042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038225" y="722313"/>
            <a:ext cx="4811713" cy="36083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16757A-19CD-4CCF-9C3F-D8E45BDA0420}" type="slidenum">
              <a:rPr lang="ru-RU" smtClean="0"/>
              <a:pPr/>
              <a:t>1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16757A-19CD-4CCF-9C3F-D8E45BDA0420}" type="slidenum">
              <a:rPr lang="ru-RU" smtClean="0"/>
              <a:pPr/>
              <a:t>6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1E92C-A181-46AE-A3D0-44258D6B39AE}" type="datetimeFigureOut">
              <a:rPr lang="ru-RU" smtClean="0"/>
              <a:pPr/>
              <a:t>20.10.2010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E7BD7-AE9E-4499-8FC8-6496E5519C6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1E92C-A181-46AE-A3D0-44258D6B39AE}" type="datetimeFigureOut">
              <a:rPr lang="ru-RU" smtClean="0"/>
              <a:pPr/>
              <a:t>20.10.2010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E7BD7-AE9E-4499-8FC8-6496E5519C6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1E92C-A181-46AE-A3D0-44258D6B39AE}" type="datetimeFigureOut">
              <a:rPr lang="ru-RU" smtClean="0"/>
              <a:pPr/>
              <a:t>20.10.2010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E7BD7-AE9E-4499-8FC8-6496E5519C6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1E92C-A181-46AE-A3D0-44258D6B39AE}" type="datetimeFigureOut">
              <a:rPr lang="ru-RU" smtClean="0"/>
              <a:pPr/>
              <a:t>20.10.2010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E7BD7-AE9E-4499-8FC8-6496E5519C6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1E92C-A181-46AE-A3D0-44258D6B39AE}" type="datetimeFigureOut">
              <a:rPr lang="ru-RU" smtClean="0"/>
              <a:pPr/>
              <a:t>20.10.2010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E7BD7-AE9E-4499-8FC8-6496E5519C6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1E92C-A181-46AE-A3D0-44258D6B39AE}" type="datetimeFigureOut">
              <a:rPr lang="ru-RU" smtClean="0"/>
              <a:pPr/>
              <a:t>20.10.2010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E7BD7-AE9E-4499-8FC8-6496E5519C6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1E92C-A181-46AE-A3D0-44258D6B39AE}" type="datetimeFigureOut">
              <a:rPr lang="ru-RU" smtClean="0"/>
              <a:pPr/>
              <a:t>20.10.2010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E7BD7-AE9E-4499-8FC8-6496E5519C6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1E92C-A181-46AE-A3D0-44258D6B39AE}" type="datetimeFigureOut">
              <a:rPr lang="ru-RU" smtClean="0"/>
              <a:pPr/>
              <a:t>20.10.2010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E7BD7-AE9E-4499-8FC8-6496E5519C6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1E92C-A181-46AE-A3D0-44258D6B39AE}" type="datetimeFigureOut">
              <a:rPr lang="ru-RU" smtClean="0"/>
              <a:pPr/>
              <a:t>20.10.2010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E7BD7-AE9E-4499-8FC8-6496E5519C6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1E92C-A181-46AE-A3D0-44258D6B39AE}" type="datetimeFigureOut">
              <a:rPr lang="ru-RU" smtClean="0"/>
              <a:pPr/>
              <a:t>20.10.2010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E7BD7-AE9E-4499-8FC8-6496E5519C6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1E92C-A181-46AE-A3D0-44258D6B39AE}" type="datetimeFigureOut">
              <a:rPr lang="ru-RU" smtClean="0"/>
              <a:pPr/>
              <a:t>20.10.2010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E7BD7-AE9E-4499-8FC8-6496E5519C6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1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31E92C-A181-46AE-A3D0-44258D6B39AE}" type="datetimeFigureOut">
              <a:rPr lang="ru-RU" smtClean="0"/>
              <a:pPr/>
              <a:t>20.10.2010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2E7BD7-AE9E-4499-8FC8-6496E5519C6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Щит и меч (копия) копия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282" y="714356"/>
            <a:ext cx="1285883" cy="2480999"/>
          </a:xfrm>
          <a:prstGeom prst="roundRect">
            <a:avLst/>
          </a:prstGeom>
          <a:ln>
            <a:noFill/>
          </a:ln>
          <a:effectLst>
            <a:glow rad="63500">
              <a:schemeClr val="accent5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57421" y="1571613"/>
            <a:ext cx="5643603" cy="1470025"/>
          </a:xfrm>
          <a:effectLst>
            <a:glow rad="101600">
              <a:schemeClr val="accent5">
                <a:satMod val="175000"/>
                <a:alpha val="40000"/>
              </a:schemeClr>
            </a:glow>
          </a:effectLst>
        </p:spPr>
        <p:txBody>
          <a:bodyPr>
            <a:noAutofit/>
          </a:bodyPr>
          <a:lstStyle/>
          <a:p>
            <a:r>
              <a:rPr lang="ru-RU" sz="9600" b="1" i="1" spc="3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БИВАК</a:t>
            </a:r>
            <a:endParaRPr lang="ru-RU" sz="9600" b="1" i="1" spc="3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2571736" y="4000505"/>
            <a:ext cx="5643603" cy="898521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1" u="none" strike="noStrike" kern="1200" cap="none" spc="30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Опергруппы «</a:t>
            </a:r>
            <a:r>
              <a:rPr lang="ru-RU" sz="2800" b="1" i="1" spc="3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АКТИВЫ</a:t>
            </a:r>
            <a:r>
              <a:rPr kumimoji="0" lang="ru-RU" sz="2800" b="1" i="1" u="none" strike="noStrike" kern="1200" cap="none" spc="30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»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000" b="1" i="1" spc="300" noProof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8А</a:t>
            </a:r>
            <a:r>
              <a:rPr lang="ru-RU" sz="2800" b="1" i="1" spc="300" noProof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 класса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i="1" spc="3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Гимназия №1</a:t>
            </a:r>
            <a:endParaRPr lang="ru-RU" sz="2800" b="1" i="1" spc="300" noProof="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2285984" y="500042"/>
            <a:ext cx="6357983" cy="8985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b="1" i="1" spc="300" noProof="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Спортивно</a:t>
            </a:r>
            <a:r>
              <a:rPr lang="ru-RU" sz="2000" b="1" i="1" spc="30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-милицейская игра «ЩИТ и МЕЧ»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i="1" spc="30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2010г</a:t>
            </a:r>
            <a:r>
              <a:rPr lang="ru-RU" sz="1400" b="1" i="1" spc="30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.</a:t>
            </a:r>
            <a:endParaRPr kumimoji="0" lang="ru-RU" sz="1400" b="1" i="1" u="none" strike="noStrike" kern="1200" cap="none" spc="300" normalizeH="0" baseline="0" noProof="0" dirty="0" smtClean="0">
              <a:ln>
                <a:noFill/>
              </a:ln>
              <a:solidFill>
                <a:srgbClr val="FF0000"/>
              </a:solidFill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2357421" y="1571613"/>
            <a:ext cx="5643603" cy="1470025"/>
          </a:xfrm>
          <a:prstGeom prst="rect">
            <a:avLst/>
          </a:prstGeom>
          <a:effectLst>
            <a:glow rad="101600">
              <a:schemeClr val="accent5">
                <a:satMod val="175000"/>
                <a:alpha val="40000"/>
              </a:schemeClr>
            </a:glow>
          </a:effectLst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600" b="1" i="1" u="none" strike="noStrike" kern="1200" cap="none" spc="30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БИВАК</a:t>
            </a:r>
            <a:endParaRPr kumimoji="0" lang="ru-RU" sz="9600" b="1" i="1" u="none" strike="noStrike" kern="1200" cap="none" spc="30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2571736" y="4000505"/>
            <a:ext cx="5643603" cy="898521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1" u="none" strike="noStrike" kern="1200" cap="none" spc="30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Опергруппы «</a:t>
            </a:r>
            <a:r>
              <a:rPr lang="ru-RU" sz="2800" b="1" i="1" spc="3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ТРАЛИ-ВАЛИ</a:t>
            </a:r>
            <a:r>
              <a:rPr kumimoji="0" lang="ru-RU" sz="2800" b="1" i="1" u="none" strike="noStrike" kern="1200" cap="none" spc="30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»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000" b="1" i="1" spc="300" noProof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8Б</a:t>
            </a:r>
            <a:r>
              <a:rPr lang="ru-RU" sz="2800" b="1" i="1" spc="300" noProof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 класса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i="1" spc="3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Гимназия №1</a:t>
            </a:r>
            <a:endParaRPr lang="ru-RU" sz="2800" b="1" i="1" spc="300" noProof="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9" name="Рисунок 8" descr="Щит и меч (копия) копия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714356"/>
            <a:ext cx="1285883" cy="2480999"/>
          </a:xfrm>
          <a:prstGeom prst="roundRect">
            <a:avLst/>
          </a:prstGeom>
          <a:ln>
            <a:noFill/>
          </a:ln>
          <a:effectLst>
            <a:glow rad="63500">
              <a:schemeClr val="accent5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10" name="Заголовок 1"/>
          <p:cNvSpPr txBox="1">
            <a:spLocks/>
          </p:cNvSpPr>
          <p:nvPr/>
        </p:nvSpPr>
        <p:spPr>
          <a:xfrm>
            <a:off x="2285984" y="500042"/>
            <a:ext cx="6357983" cy="8985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b="1" i="1" spc="300" noProof="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Спортивно</a:t>
            </a:r>
            <a:r>
              <a:rPr lang="ru-RU" sz="2000" b="1" i="1" spc="30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-милицейская игра «ЩИТ и МЕЧ»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i="1" spc="30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2010г</a:t>
            </a:r>
            <a:r>
              <a:rPr lang="ru-RU" sz="1400" b="1" i="1" spc="30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.</a:t>
            </a:r>
            <a:endParaRPr kumimoji="0" lang="ru-RU" sz="1400" b="1" i="1" u="none" strike="noStrike" kern="1200" cap="none" spc="300" normalizeH="0" baseline="0" noProof="0" dirty="0" smtClean="0">
              <a:ln>
                <a:noFill/>
              </a:ln>
              <a:solidFill>
                <a:srgbClr val="FF0000"/>
              </a:solidFill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 txBox="1">
            <a:spLocks/>
          </p:cNvSpPr>
          <p:nvPr/>
        </p:nvSpPr>
        <p:spPr>
          <a:xfrm>
            <a:off x="2357421" y="1571613"/>
            <a:ext cx="5643603" cy="1470025"/>
          </a:xfrm>
          <a:prstGeom prst="rect">
            <a:avLst/>
          </a:prstGeom>
          <a:effectLst>
            <a:glow rad="101600">
              <a:schemeClr val="accent5">
                <a:satMod val="175000"/>
                <a:alpha val="40000"/>
              </a:schemeClr>
            </a:glow>
          </a:effectLst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600" b="1" i="1" u="none" strike="noStrike" kern="1200" cap="none" spc="30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БИВАК</a:t>
            </a:r>
            <a:endParaRPr kumimoji="0" lang="ru-RU" sz="9600" b="1" i="1" u="none" strike="noStrike" kern="1200" cap="none" spc="30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2571736" y="4000505"/>
            <a:ext cx="5643603" cy="898521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1" u="none" strike="noStrike" kern="1200" cap="none" spc="30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Опергруппы «</a:t>
            </a:r>
            <a:r>
              <a:rPr lang="ru-RU" sz="2800" b="1" i="1" spc="3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АДРЕНАЛИН</a:t>
            </a:r>
            <a:r>
              <a:rPr kumimoji="0" lang="ru-RU" sz="2800" b="1" i="1" u="none" strike="noStrike" kern="1200" cap="none" spc="30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»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000" b="1" i="1" spc="300" noProof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8В</a:t>
            </a:r>
            <a:r>
              <a:rPr lang="ru-RU" sz="2800" b="1" i="1" spc="300" noProof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 класса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i="1" spc="3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Гимназия №1</a:t>
            </a:r>
            <a:endParaRPr lang="ru-RU" sz="2800" b="1" i="1" spc="300" noProof="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6" name="Рисунок 5" descr="Щит и меч (копия) копия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714356"/>
            <a:ext cx="1285883" cy="2480999"/>
          </a:xfrm>
          <a:prstGeom prst="roundRect">
            <a:avLst/>
          </a:prstGeom>
          <a:ln>
            <a:noFill/>
          </a:ln>
          <a:effectLst>
            <a:glow rad="63500">
              <a:schemeClr val="accent5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2285984" y="500042"/>
            <a:ext cx="6357983" cy="8985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b="1" i="1" spc="300" noProof="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Спортивно</a:t>
            </a:r>
            <a:r>
              <a:rPr lang="ru-RU" sz="2000" b="1" i="1" spc="30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-милицейская игра «ЩИТ и МЕЧ»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i="1" spc="30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2010г</a:t>
            </a:r>
            <a:r>
              <a:rPr lang="ru-RU" sz="1400" b="1" i="1" spc="30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.</a:t>
            </a:r>
            <a:endParaRPr kumimoji="0" lang="ru-RU" sz="1400" b="1" i="1" u="none" strike="noStrike" kern="1200" cap="none" spc="300" normalizeH="0" baseline="0" noProof="0" dirty="0" smtClean="0">
              <a:ln>
                <a:noFill/>
              </a:ln>
              <a:solidFill>
                <a:srgbClr val="FF0000"/>
              </a:solidFill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2357421" y="1571613"/>
            <a:ext cx="5643603" cy="1470025"/>
          </a:xfrm>
          <a:prstGeom prst="rect">
            <a:avLst/>
          </a:prstGeom>
          <a:effectLst>
            <a:glow rad="101600">
              <a:schemeClr val="accent5">
                <a:satMod val="175000"/>
                <a:alpha val="40000"/>
              </a:schemeClr>
            </a:glow>
          </a:effectLst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600" b="1" i="1" u="none" strike="noStrike" kern="1200" cap="none" spc="30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БИВАК</a:t>
            </a:r>
            <a:endParaRPr kumimoji="0" lang="ru-RU" sz="9600" b="1" i="1" u="none" strike="noStrike" kern="1200" cap="none" spc="30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571736" y="4000505"/>
            <a:ext cx="5643603" cy="898521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1" u="none" strike="noStrike" kern="1200" cap="none" spc="30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Опергруппы «</a:t>
            </a:r>
            <a:r>
              <a:rPr lang="ru-RU" sz="2800" b="1" i="1" spc="3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БЕЛКИ</a:t>
            </a:r>
            <a:r>
              <a:rPr kumimoji="0" lang="ru-RU" sz="2800" b="1" i="1" u="none" strike="noStrike" kern="1200" cap="none" spc="30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»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000" b="1" i="1" spc="3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9</a:t>
            </a:r>
            <a:r>
              <a:rPr lang="ru-RU" sz="6000" b="1" i="1" spc="300" noProof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А</a:t>
            </a:r>
            <a:r>
              <a:rPr lang="ru-RU" sz="2800" b="1" i="1" spc="300" noProof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 класса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i="1" spc="3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Гимназия №1</a:t>
            </a:r>
            <a:endParaRPr lang="ru-RU" sz="2800" b="1" i="1" spc="300" noProof="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8" name="Рисунок 7" descr="Щит и меч (копия) копия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714356"/>
            <a:ext cx="1285883" cy="2480999"/>
          </a:xfrm>
          <a:prstGeom prst="roundRect">
            <a:avLst/>
          </a:prstGeom>
          <a:ln>
            <a:noFill/>
          </a:ln>
          <a:effectLst>
            <a:glow rad="63500">
              <a:schemeClr val="accent5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2285984" y="500042"/>
            <a:ext cx="6357983" cy="8985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b="1" i="1" spc="300" noProof="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Спортивно</a:t>
            </a:r>
            <a:r>
              <a:rPr lang="ru-RU" sz="2000" b="1" i="1" spc="30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-милицейская игра «ЩИТ и МЕЧ»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i="1" spc="30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2010г</a:t>
            </a:r>
            <a:r>
              <a:rPr lang="ru-RU" sz="1400" b="1" i="1" spc="30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.</a:t>
            </a:r>
            <a:endParaRPr kumimoji="0" lang="ru-RU" sz="1400" b="1" i="1" u="none" strike="noStrike" kern="1200" cap="none" spc="300" normalizeH="0" baseline="0" noProof="0" dirty="0" smtClean="0">
              <a:ln>
                <a:noFill/>
              </a:ln>
              <a:solidFill>
                <a:srgbClr val="FF0000"/>
              </a:solidFill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2357421" y="1571613"/>
            <a:ext cx="5643603" cy="1470025"/>
          </a:xfrm>
          <a:prstGeom prst="rect">
            <a:avLst/>
          </a:prstGeom>
          <a:effectLst>
            <a:glow rad="101600">
              <a:schemeClr val="accent5">
                <a:satMod val="175000"/>
                <a:alpha val="40000"/>
              </a:schemeClr>
            </a:glow>
          </a:effectLst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600" b="1" i="1" u="none" strike="noStrike" kern="1200" cap="none" spc="30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БИВАК</a:t>
            </a:r>
            <a:endParaRPr kumimoji="0" lang="ru-RU" sz="9600" b="1" i="1" u="none" strike="noStrike" kern="1200" cap="none" spc="30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571736" y="4000505"/>
            <a:ext cx="5643603" cy="898521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1" u="none" strike="noStrike" kern="1200" cap="none" spc="30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Опергруппы «</a:t>
            </a:r>
            <a:r>
              <a:rPr lang="ru-RU" sz="2800" b="1" i="1" spc="3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КРИСТАЛЛ</a:t>
            </a:r>
            <a:r>
              <a:rPr kumimoji="0" lang="ru-RU" sz="2800" b="1" i="1" u="none" strike="noStrike" kern="1200" cap="none" spc="30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»</a:t>
            </a:r>
            <a:endParaRPr kumimoji="0" lang="ru-RU" sz="2800" b="1" i="1" u="none" strike="noStrike" kern="1200" cap="none" spc="300" normalizeH="0" baseline="0" noProof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000" b="1" i="1" spc="3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9Б</a:t>
            </a:r>
            <a:r>
              <a:rPr lang="ru-RU" sz="2800" b="1" i="1" spc="300" noProof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 класса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i="1" spc="3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Гимназия №1</a:t>
            </a:r>
            <a:endParaRPr lang="ru-RU" sz="2800" b="1" i="1" spc="300" noProof="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8" name="Рисунок 7" descr="Щит и меч (копия) копия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714356"/>
            <a:ext cx="1285883" cy="2480999"/>
          </a:xfrm>
          <a:prstGeom prst="roundRect">
            <a:avLst/>
          </a:prstGeom>
          <a:ln>
            <a:noFill/>
          </a:ln>
          <a:effectLst>
            <a:glow rad="63500">
              <a:schemeClr val="accent5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2285984" y="500042"/>
            <a:ext cx="6357983" cy="8985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b="1" i="1" spc="300" noProof="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Спортивно</a:t>
            </a:r>
            <a:r>
              <a:rPr lang="ru-RU" sz="2000" b="1" i="1" spc="30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-милицейская игра «ЩИТ и МЕЧ»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i="1" spc="30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2010г</a:t>
            </a:r>
            <a:r>
              <a:rPr lang="ru-RU" sz="1400" b="1" i="1" spc="30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.</a:t>
            </a:r>
            <a:endParaRPr kumimoji="0" lang="ru-RU" sz="1400" b="1" i="1" u="none" strike="noStrike" kern="1200" cap="none" spc="300" normalizeH="0" baseline="0" noProof="0" dirty="0" smtClean="0">
              <a:ln>
                <a:noFill/>
              </a:ln>
              <a:solidFill>
                <a:srgbClr val="FF0000"/>
              </a:solidFill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Щит и меч (копия) копия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2844" y="500042"/>
            <a:ext cx="642942" cy="1240501"/>
          </a:xfrm>
          <a:prstGeom prst="roundRect">
            <a:avLst/>
          </a:prstGeom>
          <a:ln>
            <a:noFill/>
          </a:ln>
          <a:effectLst>
            <a:glow rad="63500">
              <a:schemeClr val="accent5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5" name="Рисунок 4" descr="emb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01024" y="571480"/>
            <a:ext cx="1142976" cy="1095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214414" y="357166"/>
            <a:ext cx="6357983" cy="7556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 i="1" dirty="0" smtClean="0">
                <a:solidFill>
                  <a:schemeClr val="accent2"/>
                </a:solidFill>
              </a:rPr>
              <a:t>29-го октября 2010г. В 17.00 состоится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 i="1" dirty="0" smtClean="0">
                <a:solidFill>
                  <a:schemeClr val="accent2"/>
                </a:solidFill>
              </a:rPr>
              <a:t>Спортивно-милицейская игра «ЩИТ и МЕЧ»</a:t>
            </a: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857224" y="1214422"/>
            <a:ext cx="3286148" cy="1857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b="1" i="1" dirty="0" smtClean="0">
                <a:solidFill>
                  <a:srgbClr val="0070C0"/>
                </a:solidFill>
              </a:rPr>
              <a:t>В игре участвуют опергруппы</a:t>
            </a:r>
            <a:r>
              <a:rPr lang="ru-RU" sz="1400" b="1" i="1" dirty="0" smtClean="0">
                <a:solidFill>
                  <a:srgbClr val="0070C0"/>
                </a:solidFill>
              </a:rPr>
              <a:t>: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i="1" dirty="0" smtClean="0">
                <a:solidFill>
                  <a:srgbClr val="0070C0"/>
                </a:solidFill>
              </a:rPr>
              <a:t>«АКТИВЫ» - 8А класс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i="1" dirty="0" smtClean="0">
                <a:solidFill>
                  <a:srgbClr val="0070C0"/>
                </a:solidFill>
              </a:rPr>
              <a:t>«ТРАЛИ-ВАЛИ» - 8Б класс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i="1" dirty="0" smtClean="0">
                <a:solidFill>
                  <a:srgbClr val="0070C0"/>
                </a:solidFill>
              </a:rPr>
              <a:t>«АДРЕНАЛИН» - 8В класс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i="1" dirty="0" smtClean="0">
                <a:solidFill>
                  <a:srgbClr val="0070C0"/>
                </a:solidFill>
              </a:rPr>
              <a:t>«БЕЛКИ» - 9А класс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i="1" dirty="0" smtClean="0">
                <a:solidFill>
                  <a:srgbClr val="0070C0"/>
                </a:solidFill>
              </a:rPr>
              <a:t>«</a:t>
            </a:r>
            <a:r>
              <a:rPr lang="ru-RU" sz="1200" b="1" i="1" dirty="0" smtClean="0">
                <a:solidFill>
                  <a:srgbClr val="0070C0"/>
                </a:solidFill>
              </a:rPr>
              <a:t>КРИСТАЛЛ» </a:t>
            </a:r>
            <a:r>
              <a:rPr lang="ru-RU" sz="1200" b="1" i="1" dirty="0" smtClean="0">
                <a:solidFill>
                  <a:srgbClr val="0070C0"/>
                </a:solidFill>
              </a:rPr>
              <a:t>- 9Б класс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b="1" i="1" dirty="0" smtClean="0">
              <a:solidFill>
                <a:schemeClr val="accent2"/>
              </a:solidFill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b="1" i="1" dirty="0" smtClean="0">
              <a:solidFill>
                <a:schemeClr val="accent2"/>
              </a:solidFill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b="1" i="1" dirty="0" smtClean="0">
              <a:solidFill>
                <a:schemeClr val="accent2"/>
              </a:solidFill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785786" y="2714620"/>
            <a:ext cx="4071966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b="1" i="1" dirty="0" smtClean="0">
                <a:solidFill>
                  <a:srgbClr val="002060"/>
                </a:solidFill>
              </a:rPr>
              <a:t>Организаторы  игры: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i="1" dirty="0" smtClean="0">
                <a:solidFill>
                  <a:srgbClr val="002060"/>
                </a:solidFill>
              </a:rPr>
              <a:t>Начальник штаба игры Марухленко Павел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i="1" dirty="0" smtClean="0">
                <a:solidFill>
                  <a:srgbClr val="002060"/>
                </a:solidFill>
              </a:rPr>
              <a:t>Ученики  11А и 10А класса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i="1" dirty="0" smtClean="0">
                <a:solidFill>
                  <a:srgbClr val="002060"/>
                </a:solidFill>
              </a:rPr>
              <a:t>Педагогический коллектив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i="1" dirty="0" smtClean="0">
                <a:solidFill>
                  <a:srgbClr val="002060"/>
                </a:solidFill>
              </a:rPr>
              <a:t>Гимназии №1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400" b="1" i="1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b="1" i="1" dirty="0" smtClean="0">
              <a:solidFill>
                <a:schemeClr val="accent2"/>
              </a:solidFill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b="1" i="1" dirty="0" smtClean="0">
              <a:solidFill>
                <a:schemeClr val="accent2"/>
              </a:solidFill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b="1" i="1" dirty="0" smtClean="0">
              <a:solidFill>
                <a:schemeClr val="accent2"/>
              </a:solidFill>
            </a:endParaRPr>
          </a:p>
        </p:txBody>
      </p:sp>
      <p:sp>
        <p:nvSpPr>
          <p:cNvPr id="27" name="Заголовок 1"/>
          <p:cNvSpPr txBox="1">
            <a:spLocks/>
          </p:cNvSpPr>
          <p:nvPr/>
        </p:nvSpPr>
        <p:spPr>
          <a:xfrm>
            <a:off x="4857720" y="1643050"/>
            <a:ext cx="4286280" cy="46434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z="1600" b="1" i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Программа игры «Щит и меч»</a:t>
            </a:r>
            <a:endParaRPr lang="ru-RU" sz="1600" dirty="0" smtClean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pPr lvl="0"/>
            <a:r>
              <a:rPr lang="ru-RU" sz="1200" i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Построение во дворе школы.</a:t>
            </a:r>
          </a:p>
          <a:p>
            <a:pPr lvl="0"/>
            <a:r>
              <a:rPr lang="ru-RU" sz="1200" i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Линейка. </a:t>
            </a:r>
          </a:p>
          <a:p>
            <a:pPr lvl="0"/>
            <a:r>
              <a:rPr lang="ru-RU" sz="1200" i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Полоса препятствий.</a:t>
            </a:r>
          </a:p>
          <a:p>
            <a:pPr lvl="0"/>
            <a:r>
              <a:rPr lang="ru-RU" sz="1200" i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Расквартирование по бивакам*</a:t>
            </a:r>
          </a:p>
          <a:p>
            <a:pPr lvl="0"/>
            <a:r>
              <a:rPr lang="ru-RU" sz="1200" i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Проведение смотра строя и песни. </a:t>
            </a:r>
          </a:p>
          <a:p>
            <a:pPr lvl="0"/>
            <a:r>
              <a:rPr lang="ru-RU" sz="1200" i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Поиск маршрутного листа.</a:t>
            </a:r>
          </a:p>
          <a:p>
            <a:pPr lvl="0"/>
            <a:r>
              <a:rPr lang="ru-RU" sz="1200" i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Доктор Пилюлькин. </a:t>
            </a:r>
          </a:p>
          <a:p>
            <a:pPr lvl="0"/>
            <a:r>
              <a:rPr lang="ru-RU" sz="1200" i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Криминальное чтиво.  </a:t>
            </a:r>
          </a:p>
          <a:p>
            <a:pPr lvl="0"/>
            <a:r>
              <a:rPr lang="ru-RU" sz="1200" i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Не трамвай, объедет! </a:t>
            </a:r>
          </a:p>
          <a:p>
            <a:pPr lvl="0"/>
            <a:r>
              <a:rPr lang="ru-RU" sz="1200" i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Встать, суд идёт! </a:t>
            </a:r>
          </a:p>
          <a:p>
            <a:pPr lvl="0"/>
            <a:r>
              <a:rPr lang="ru-RU" sz="1200" i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Где эта улица, где этот дом?        - </a:t>
            </a:r>
          </a:p>
          <a:p>
            <a:pPr lvl="0"/>
            <a:r>
              <a:rPr lang="ru-RU" sz="1200" i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На допросе.</a:t>
            </a:r>
          </a:p>
          <a:p>
            <a:pPr lvl="0"/>
            <a:r>
              <a:rPr lang="ru-RU" sz="1200" i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Спортивная эстафета. </a:t>
            </a:r>
          </a:p>
          <a:p>
            <a:pPr lvl="0"/>
            <a:r>
              <a:rPr lang="ru-RU" sz="1200" i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Полевая кухня.</a:t>
            </a:r>
          </a:p>
          <a:p>
            <a:pPr lvl="0"/>
            <a:r>
              <a:rPr lang="ru-RU" sz="1200" i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Привал. </a:t>
            </a:r>
          </a:p>
          <a:p>
            <a:pPr lvl="0"/>
            <a:r>
              <a:rPr lang="ru-RU" sz="1200" i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Командиры опергрупп сдают  маршрутные листы в штаб игры для подсчета голосов.</a:t>
            </a:r>
          </a:p>
          <a:p>
            <a:pPr lvl="0"/>
            <a:r>
              <a:rPr lang="ru-RU" sz="1200" i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Время личной гигиены.</a:t>
            </a:r>
          </a:p>
          <a:p>
            <a:pPr lvl="0"/>
            <a:r>
              <a:rPr lang="ru-RU" sz="1200" i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Дискотека.</a:t>
            </a:r>
          </a:p>
          <a:p>
            <a:pPr lvl="0"/>
            <a:r>
              <a:rPr lang="ru-RU" sz="1200" i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Отбой.</a:t>
            </a:r>
          </a:p>
          <a:p>
            <a:pPr lvl="0"/>
            <a:r>
              <a:rPr lang="ru-RU" sz="1200" i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Подъём. Утренний туалет.</a:t>
            </a:r>
          </a:p>
          <a:p>
            <a:pPr lvl="0"/>
            <a:r>
              <a:rPr lang="ru-RU" sz="1200" i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Зарядка. Проводят проводники с опергруппами в расположении бивака. </a:t>
            </a:r>
          </a:p>
          <a:p>
            <a:pPr lvl="0"/>
            <a:r>
              <a:rPr lang="ru-RU" sz="1200" i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Наведение чистоты и порядка на территории бивака.</a:t>
            </a:r>
          </a:p>
          <a:p>
            <a:pPr lvl="0"/>
            <a:r>
              <a:rPr lang="ru-RU" sz="1200" i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Подведение итогов. Награждение победивших.</a:t>
            </a:r>
          </a:p>
          <a:p>
            <a:pPr lvl="0"/>
            <a:endParaRPr lang="ru-RU" sz="1000" i="1" dirty="0" smtClean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pPr lvl="0"/>
            <a:endParaRPr lang="ru-RU" sz="1000" i="1" dirty="0" smtClean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pPr lvl="0"/>
            <a:endParaRPr lang="ru-RU" sz="1000" i="1" dirty="0" smtClean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pPr lvl="0"/>
            <a:endParaRPr lang="ru-RU" sz="1000" i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4857752" y="6429396"/>
            <a:ext cx="4572000" cy="21544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800" dirty="0" smtClean="0"/>
              <a:t>*Бивак (устаревшее), расположение войск на отдых вне населённых пунктов. </a:t>
            </a:r>
            <a:endParaRPr lang="ru-RU" sz="800" dirty="0"/>
          </a:p>
        </p:txBody>
      </p:sp>
      <p:sp>
        <p:nvSpPr>
          <p:cNvPr id="30" name="Заголовок 1"/>
          <p:cNvSpPr txBox="1">
            <a:spLocks/>
          </p:cNvSpPr>
          <p:nvPr/>
        </p:nvSpPr>
        <p:spPr>
          <a:xfrm>
            <a:off x="285720" y="3786190"/>
            <a:ext cx="4500594" cy="32146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200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b="1" i="1" dirty="0" smtClean="0">
                <a:solidFill>
                  <a:srgbClr val="A91307"/>
                </a:solidFill>
              </a:rPr>
              <a:t>Для участие в игре необходимо:</a:t>
            </a:r>
          </a:p>
          <a:p>
            <a:pPr marL="228600" lvl="0" indent="-228600">
              <a:spcBef>
                <a:spcPct val="0"/>
              </a:spcBef>
              <a:buFont typeface="+mj-lt"/>
              <a:buAutoNum type="arabicPeriod"/>
              <a:defRPr/>
            </a:pPr>
            <a:r>
              <a:rPr lang="ru-RU" sz="1200" b="1" i="1" dirty="0" smtClean="0">
                <a:solidFill>
                  <a:srgbClr val="A91307"/>
                </a:solidFill>
              </a:rPr>
              <a:t> До 14.00. 26.10.2010 в «штаб игры»  подать заявку на участие в игре  (образец заявки находится у нач. штаба)</a:t>
            </a:r>
          </a:p>
          <a:p>
            <a:pPr marL="228600" lvl="0" indent="-228600">
              <a:spcBef>
                <a:spcPct val="0"/>
              </a:spcBef>
              <a:buFont typeface="+mj-lt"/>
              <a:buAutoNum type="arabicPeriod"/>
              <a:defRPr/>
            </a:pPr>
            <a:r>
              <a:rPr lang="ru-RU" sz="1200" b="1" i="1" dirty="0" smtClean="0">
                <a:solidFill>
                  <a:srgbClr val="A91307"/>
                </a:solidFill>
              </a:rPr>
              <a:t>Каждая опергруппа должна знать речевку (кричалку), иметь  отличительные от других опергрупп элементы одежды (банданы, бейсболки, шейные платки и т.д.)</a:t>
            </a:r>
          </a:p>
          <a:p>
            <a:pPr marL="228600" lvl="0" indent="-228600">
              <a:spcBef>
                <a:spcPct val="0"/>
              </a:spcBef>
              <a:buFont typeface="+mj-lt"/>
              <a:buAutoNum type="arabicPeriod"/>
              <a:defRPr/>
            </a:pPr>
            <a:r>
              <a:rPr lang="ru-RU" sz="1200" b="1" i="1" dirty="0" smtClean="0">
                <a:solidFill>
                  <a:srgbClr val="A91307"/>
                </a:solidFill>
              </a:rPr>
              <a:t>Иметь с собой:</a:t>
            </a:r>
          </a:p>
          <a:p>
            <a:pPr marL="228600" lvl="0" indent="-228600">
              <a:spcBef>
                <a:spcPct val="0"/>
              </a:spcBef>
              <a:defRPr/>
            </a:pPr>
            <a:r>
              <a:rPr lang="ru-RU" sz="1200" b="1" i="1" dirty="0" smtClean="0">
                <a:solidFill>
                  <a:srgbClr val="A91307"/>
                </a:solidFill>
              </a:rPr>
              <a:t>       - Средства личной гигиены.</a:t>
            </a:r>
          </a:p>
          <a:p>
            <a:pPr marL="228600" lvl="0" indent="-228600">
              <a:spcBef>
                <a:spcPct val="0"/>
              </a:spcBef>
              <a:defRPr/>
            </a:pPr>
            <a:r>
              <a:rPr lang="ru-RU" sz="1200" b="1" i="1" dirty="0" smtClean="0">
                <a:solidFill>
                  <a:srgbClr val="A91307"/>
                </a:solidFill>
              </a:rPr>
              <a:t>       - Для прохождения спортивных конкурсов спортивную одежду и спортивную обувь.</a:t>
            </a:r>
          </a:p>
          <a:p>
            <a:pPr marL="228600" lvl="0" indent="-228600">
              <a:spcBef>
                <a:spcPct val="0"/>
              </a:spcBef>
              <a:defRPr/>
            </a:pPr>
            <a:r>
              <a:rPr lang="ru-RU" sz="1200" b="1" i="1" dirty="0" smtClean="0">
                <a:solidFill>
                  <a:srgbClr val="A91307"/>
                </a:solidFill>
              </a:rPr>
              <a:t>       - По возможности  туристические коврики, спальные мешки.</a:t>
            </a:r>
          </a:p>
          <a:p>
            <a:pPr marL="228600" lvl="0" indent="-228600">
              <a:spcBef>
                <a:spcPct val="0"/>
              </a:spcBef>
              <a:defRPr/>
            </a:pPr>
            <a:endParaRPr lang="ru-RU" sz="1200" b="1" i="1" dirty="0" smtClean="0">
              <a:solidFill>
                <a:srgbClr val="A91307"/>
              </a:solidFill>
            </a:endParaRPr>
          </a:p>
          <a:p>
            <a:pPr marL="228600" lvl="0" indent="-228600">
              <a:spcBef>
                <a:spcPct val="0"/>
              </a:spcBef>
              <a:defRPr/>
            </a:pPr>
            <a:r>
              <a:rPr lang="ru-RU" sz="1500" b="1" i="1" dirty="0" smtClean="0">
                <a:solidFill>
                  <a:srgbClr val="FF0000"/>
                </a:solidFill>
              </a:rPr>
              <a:t>Категорически запрещается приносить и употреблять:</a:t>
            </a:r>
          </a:p>
          <a:p>
            <a:pPr marL="228600" lvl="0" indent="-228600">
              <a:spcBef>
                <a:spcPct val="0"/>
              </a:spcBef>
              <a:buAutoNum type="arabicPeriod"/>
              <a:defRPr/>
            </a:pPr>
            <a:r>
              <a:rPr lang="ru-RU" sz="1200" b="1" i="1" dirty="0" smtClean="0">
                <a:solidFill>
                  <a:srgbClr val="FF0000"/>
                </a:solidFill>
              </a:rPr>
              <a:t>Табачные изделия.</a:t>
            </a:r>
          </a:p>
          <a:p>
            <a:pPr marL="228600" lvl="0" indent="-228600">
              <a:spcBef>
                <a:spcPct val="0"/>
              </a:spcBef>
              <a:buAutoNum type="arabicPeriod"/>
              <a:defRPr/>
            </a:pPr>
            <a:r>
              <a:rPr lang="ru-RU" sz="1200" b="1" i="1" dirty="0" smtClean="0">
                <a:solidFill>
                  <a:srgbClr val="FF0000"/>
                </a:solidFill>
              </a:rPr>
              <a:t>Алкогольные и слабоалкогольные напитки.</a:t>
            </a:r>
          </a:p>
          <a:p>
            <a:pPr marL="228600" lvl="0" indent="-228600">
              <a:spcBef>
                <a:spcPct val="0"/>
              </a:spcBef>
              <a:buAutoNum type="arabicPeriod"/>
              <a:defRPr/>
            </a:pPr>
            <a:r>
              <a:rPr lang="ru-RU" sz="1200" b="1" i="1" dirty="0" smtClean="0">
                <a:solidFill>
                  <a:srgbClr val="FF0000"/>
                </a:solidFill>
              </a:rPr>
              <a:t>Наркотические вещества</a:t>
            </a:r>
          </a:p>
          <a:p>
            <a:pPr marL="228600" lvl="0" indent="-228600">
              <a:spcBef>
                <a:spcPct val="0"/>
              </a:spcBef>
              <a:buAutoNum type="arabicPeriod"/>
              <a:defRPr/>
            </a:pPr>
            <a:r>
              <a:rPr lang="ru-RU" sz="1200" b="1" i="1" dirty="0" smtClean="0">
                <a:solidFill>
                  <a:srgbClr val="FF0000"/>
                </a:solidFill>
              </a:rPr>
              <a:t>Взрывоопасные, колющие, режущие, пожароопасные и легко воспламеняющиеся предметы и жидкости.</a:t>
            </a:r>
          </a:p>
          <a:p>
            <a:pPr marL="228600" lvl="0" indent="-228600">
              <a:spcBef>
                <a:spcPct val="0"/>
              </a:spcBef>
              <a:defRPr/>
            </a:pPr>
            <a:endParaRPr lang="ru-RU" sz="1200" b="1" i="1" dirty="0" smtClean="0">
              <a:solidFill>
                <a:srgbClr val="FF0000"/>
              </a:solidFill>
            </a:endParaRPr>
          </a:p>
          <a:p>
            <a:pPr marL="228600" lvl="0" indent="-228600">
              <a:spcBef>
                <a:spcPct val="0"/>
              </a:spcBef>
              <a:defRPr/>
            </a:pPr>
            <a:r>
              <a:rPr lang="ru-RU" sz="1200" b="1" i="1" dirty="0" smtClean="0">
                <a:solidFill>
                  <a:srgbClr val="FF0000"/>
                </a:solidFill>
              </a:rPr>
              <a:t>При обнаружении выше названных запрещенных предметов  у участника или организаторов игры незамедлительно будут прияты меры по дисквалификации нарушителей. В сопровождении педагогов нарушители будут отправлены домой.</a:t>
            </a:r>
          </a:p>
          <a:p>
            <a:pPr marL="228600" lvl="0" indent="-228600">
              <a:spcBef>
                <a:spcPct val="0"/>
              </a:spcBef>
              <a:buFont typeface="+mj-lt"/>
              <a:buAutoNum type="arabicPeriod"/>
              <a:defRPr/>
            </a:pPr>
            <a:endParaRPr lang="ru-RU" sz="1200" b="1" i="1" dirty="0" smtClean="0">
              <a:solidFill>
                <a:srgbClr val="A91307"/>
              </a:solidFill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400" b="1" i="1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b="1" i="1" dirty="0" smtClean="0">
              <a:solidFill>
                <a:schemeClr val="accent2"/>
              </a:solidFill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b="1" i="1" dirty="0" smtClean="0">
              <a:solidFill>
                <a:schemeClr val="accent2"/>
              </a:solidFill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b="1" i="1" dirty="0" smtClean="0">
              <a:solidFill>
                <a:schemeClr val="accent2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414</TotalTime>
  <Words>438</Words>
  <Application>Microsoft Office PowerPoint</Application>
  <PresentationFormat>Экран (4:3)</PresentationFormat>
  <Paragraphs>93</Paragraphs>
  <Slides>6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БИВАК</vt:lpstr>
      <vt:lpstr>Слайд 2</vt:lpstr>
      <vt:lpstr>Слайд 3</vt:lpstr>
      <vt:lpstr>Слайд 4</vt:lpstr>
      <vt:lpstr>Слайд 5</vt:lpstr>
      <vt:lpstr>Слайд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БИВАК</dc:title>
  <dc:creator>Klan</dc:creator>
  <cp:lastModifiedBy>Klan</cp:lastModifiedBy>
  <cp:revision>46</cp:revision>
  <dcterms:created xsi:type="dcterms:W3CDTF">2010-10-17T11:02:15Z</dcterms:created>
  <dcterms:modified xsi:type="dcterms:W3CDTF">2010-10-20T18:19:28Z</dcterms:modified>
</cp:coreProperties>
</file>